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6"/>
  </p:notesMasterIdLst>
  <p:sldIdLst>
    <p:sldId id="257" r:id="rId4"/>
    <p:sldId id="258" r:id="rId5"/>
    <p:sldId id="259" r:id="rId6"/>
    <p:sldId id="263" r:id="rId7"/>
    <p:sldId id="264" r:id="rId8"/>
    <p:sldId id="265" r:id="rId9"/>
    <p:sldId id="266" r:id="rId10"/>
    <p:sldId id="267" r:id="rId11"/>
    <p:sldId id="262" r:id="rId12"/>
    <p:sldId id="268" r:id="rId13"/>
    <p:sldId id="269" r:id="rId14"/>
    <p:sldId id="272" r:id="rId15"/>
  </p:sldIdLst>
  <p:sldSz cx="9144000" cy="5143500" type="screen16x9"/>
  <p:notesSz cx="6858000" cy="9144000"/>
  <p:embeddedFontLst>
    <p:embeddedFont>
      <p:font typeface="Dosis" pitchFamily="2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lack" panose="02000000000000000000" pitchFamily="2" charset="0"/>
      <p:bold r:id="rId23"/>
      <p:boldItalic r:id="rId24"/>
    </p:embeddedFont>
    <p:embeddedFont>
      <p:font typeface="Roboto Thin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>
        <p:scale>
          <a:sx n="97" d="100"/>
          <a:sy n="97" d="100"/>
        </p:scale>
        <p:origin x="10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8E1B16FF-7CAD-592F-E094-AC7851E9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>
            <a:extLst>
              <a:ext uri="{FF2B5EF4-FFF2-40B4-BE49-F238E27FC236}">
                <a16:creationId xmlns:a16="http://schemas.microsoft.com/office/drawing/2014/main" id="{A2934EA8-B7D9-8299-236B-59130F18B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>
            <a:extLst>
              <a:ext uri="{FF2B5EF4-FFF2-40B4-BE49-F238E27FC236}">
                <a16:creationId xmlns:a16="http://schemas.microsoft.com/office/drawing/2014/main" id="{98B7589C-F362-7DCE-4C15-341575B94B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015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445D23A6-9B04-ED58-3C61-65660B8D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>
            <a:extLst>
              <a:ext uri="{FF2B5EF4-FFF2-40B4-BE49-F238E27FC236}">
                <a16:creationId xmlns:a16="http://schemas.microsoft.com/office/drawing/2014/main" id="{1FD9160F-0871-475F-3B0D-232C19E1A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>
            <a:extLst>
              <a:ext uri="{FF2B5EF4-FFF2-40B4-BE49-F238E27FC236}">
                <a16:creationId xmlns:a16="http://schemas.microsoft.com/office/drawing/2014/main" id="{04AC3EF8-FA4D-2312-861B-9E496E61D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766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8955BBDD-8EEC-8B82-5978-B103F5E3E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>
            <a:extLst>
              <a:ext uri="{FF2B5EF4-FFF2-40B4-BE49-F238E27FC236}">
                <a16:creationId xmlns:a16="http://schemas.microsoft.com/office/drawing/2014/main" id="{2E6CC06D-29E5-44F6-F6CF-0A351557C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>
            <a:extLst>
              <a:ext uri="{FF2B5EF4-FFF2-40B4-BE49-F238E27FC236}">
                <a16:creationId xmlns:a16="http://schemas.microsoft.com/office/drawing/2014/main" id="{758D4170-385F-7CB8-069E-FCE2C3C9F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61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F8486673-D876-089A-BCE7-7F5873B5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>
            <a:extLst>
              <a:ext uri="{FF2B5EF4-FFF2-40B4-BE49-F238E27FC236}">
                <a16:creationId xmlns:a16="http://schemas.microsoft.com/office/drawing/2014/main" id="{B4625A27-5FDD-D0AC-C79C-F69F6E0919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>
            <a:extLst>
              <a:ext uri="{FF2B5EF4-FFF2-40B4-BE49-F238E27FC236}">
                <a16:creationId xmlns:a16="http://schemas.microsoft.com/office/drawing/2014/main" id="{5526C53D-6C0B-833C-36B5-F59A80552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16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70A2A04E-4CAA-C323-3AE9-58FDE053A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>
            <a:extLst>
              <a:ext uri="{FF2B5EF4-FFF2-40B4-BE49-F238E27FC236}">
                <a16:creationId xmlns:a16="http://schemas.microsoft.com/office/drawing/2014/main" id="{123EB4AA-103C-1949-C5CF-5C707373E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>
            <a:extLst>
              <a:ext uri="{FF2B5EF4-FFF2-40B4-BE49-F238E27FC236}">
                <a16:creationId xmlns:a16="http://schemas.microsoft.com/office/drawing/2014/main" id="{5144344E-15B9-B5FE-8710-86E47D53E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592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33CCCFC8-8F23-6AA5-6D87-AB206961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>
            <a:extLst>
              <a:ext uri="{FF2B5EF4-FFF2-40B4-BE49-F238E27FC236}">
                <a16:creationId xmlns:a16="http://schemas.microsoft.com/office/drawing/2014/main" id="{74DB42D2-9546-6C49-DF77-61684161E8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>
            <a:extLst>
              <a:ext uri="{FF2B5EF4-FFF2-40B4-BE49-F238E27FC236}">
                <a16:creationId xmlns:a16="http://schemas.microsoft.com/office/drawing/2014/main" id="{583EEFC9-259C-51EE-243E-A908B1CD1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602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228A0CF0-E992-6A9A-F80D-0040BA33B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>
            <a:extLst>
              <a:ext uri="{FF2B5EF4-FFF2-40B4-BE49-F238E27FC236}">
                <a16:creationId xmlns:a16="http://schemas.microsoft.com/office/drawing/2014/main" id="{4F652BB0-85CD-97A3-91B1-8A5B3F588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>
            <a:extLst>
              <a:ext uri="{FF2B5EF4-FFF2-40B4-BE49-F238E27FC236}">
                <a16:creationId xmlns:a16="http://schemas.microsoft.com/office/drawing/2014/main" id="{916E535D-E3FC-3773-1135-224A78939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9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487DE692-35E4-A1C8-71E0-9FA25BC47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>
            <a:extLst>
              <a:ext uri="{FF2B5EF4-FFF2-40B4-BE49-F238E27FC236}">
                <a16:creationId xmlns:a16="http://schemas.microsoft.com/office/drawing/2014/main" id="{69768676-9176-F234-7BAB-CA9E62171E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>
            <a:extLst>
              <a:ext uri="{FF2B5EF4-FFF2-40B4-BE49-F238E27FC236}">
                <a16:creationId xmlns:a16="http://schemas.microsoft.com/office/drawing/2014/main" id="{42700233-B935-D98F-8AA6-9E9EBF35A9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339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dirty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dirty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byparker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Funnels: Warby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Parker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Creating purchase funnels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Parshva Jhaveri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Date: 20-01-2025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A16BAAF2-B76F-10B7-14F6-9053D0C01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>
            <a:extLst>
              <a:ext uri="{FF2B5EF4-FFF2-40B4-BE49-F238E27FC236}">
                <a16:creationId xmlns:a16="http://schemas.microsoft.com/office/drawing/2014/main" id="{2DF59844-AD79-8211-CCE7-472860709BE1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2.3. Creating Conversion funnel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>
            <a:extLst>
              <a:ext uri="{FF2B5EF4-FFF2-40B4-BE49-F238E27FC236}">
                <a16:creationId xmlns:a16="http://schemas.microsoft.com/office/drawing/2014/main" id="{5B592762-6050-6D89-9F12-807502D45467}"/>
              </a:ext>
            </a:extLst>
          </p:cNvPr>
          <p:cNvSpPr txBox="1"/>
          <p:nvPr/>
        </p:nvSpPr>
        <p:spPr>
          <a:xfrm>
            <a:off x="177974" y="1201325"/>
            <a:ext cx="8520599" cy="56441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Using the query in 2.1. as “funnels”, we create a single table with all the data we require to calculate conversion rate.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This combined table is used to calculate overall conversion rate.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7B16F-6932-23E7-BC4E-BD7909B0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" y="2137984"/>
            <a:ext cx="8832300" cy="193649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DF4C0C-4EFB-9DC5-C537-C0E77FA6E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247654"/>
              </p:ext>
            </p:extLst>
          </p:nvPr>
        </p:nvGraphicFramePr>
        <p:xfrm>
          <a:off x="1480890" y="4233042"/>
          <a:ext cx="6182219" cy="704544"/>
        </p:xfrm>
        <a:graphic>
          <a:graphicData uri="http://schemas.openxmlformats.org/drawingml/2006/table">
            <a:tbl>
              <a:tblPr firstRow="1" firstCol="1" bandRow="1">
                <a:tableStyleId>{8628B589-4659-4227-9C68-565DD4A46BFE}</a:tableStyleId>
              </a:tblPr>
              <a:tblGrid>
                <a:gridCol w="895973">
                  <a:extLst>
                    <a:ext uri="{9D8B030D-6E8A-4147-A177-3AD203B41FA5}">
                      <a16:colId xmlns:a16="http://schemas.microsoft.com/office/drawing/2014/main" val="3508316274"/>
                    </a:ext>
                  </a:extLst>
                </a:gridCol>
                <a:gridCol w="1463424">
                  <a:extLst>
                    <a:ext uri="{9D8B030D-6E8A-4147-A177-3AD203B41FA5}">
                      <a16:colId xmlns:a16="http://schemas.microsoft.com/office/drawing/2014/main" val="3963926193"/>
                    </a:ext>
                  </a:extLst>
                </a:gridCol>
                <a:gridCol w="1179699">
                  <a:extLst>
                    <a:ext uri="{9D8B030D-6E8A-4147-A177-3AD203B41FA5}">
                      <a16:colId xmlns:a16="http://schemas.microsoft.com/office/drawing/2014/main" val="3424354759"/>
                    </a:ext>
                  </a:extLst>
                </a:gridCol>
                <a:gridCol w="1209565">
                  <a:extLst>
                    <a:ext uri="{9D8B030D-6E8A-4147-A177-3AD203B41FA5}">
                      <a16:colId xmlns:a16="http://schemas.microsoft.com/office/drawing/2014/main" val="2785458509"/>
                    </a:ext>
                  </a:extLst>
                </a:gridCol>
                <a:gridCol w="1433558">
                  <a:extLst>
                    <a:ext uri="{9D8B030D-6E8A-4147-A177-3AD203B41FA5}">
                      <a16:colId xmlns:a16="http://schemas.microsoft.com/office/drawing/2014/main" val="3773928280"/>
                    </a:ext>
                  </a:extLst>
                </a:gridCol>
              </a:tblGrid>
              <a:tr h="435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total_users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num_home_try_on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num_purchase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percent_try_on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percent_purchase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5032748"/>
                  </a:ext>
                </a:extLst>
              </a:tr>
              <a:tr h="2688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1000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750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495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0.75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0.66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6831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96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ADF2696F-97D4-FDFF-4520-4F87D693B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>
            <a:extLst>
              <a:ext uri="{FF2B5EF4-FFF2-40B4-BE49-F238E27FC236}">
                <a16:creationId xmlns:a16="http://schemas.microsoft.com/office/drawing/2014/main" id="{C481A085-6564-EBF1-DF3A-5B4B369FCB72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2.3. Comparing Conversion of A/B Test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31">
            <a:extLst>
              <a:ext uri="{FF2B5EF4-FFF2-40B4-BE49-F238E27FC236}">
                <a16:creationId xmlns:a16="http://schemas.microsoft.com/office/drawing/2014/main" id="{DE24C6DC-D7AA-C32B-C51A-E8A5A8293614}"/>
              </a:ext>
            </a:extLst>
          </p:cNvPr>
          <p:cNvSpPr txBox="1"/>
          <p:nvPr/>
        </p:nvSpPr>
        <p:spPr>
          <a:xfrm>
            <a:off x="177974" y="1201325"/>
            <a:ext cx="8520599" cy="3988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During the home try on phase, half the users were given 3 pairs and the other half were given 5 pairs.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C6C5C-9790-E9E3-5027-0304D3E5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4" y="1671300"/>
            <a:ext cx="6721477" cy="187200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1CDD52-70D8-3F6D-FF2E-9E83CE1AB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54334"/>
              </p:ext>
            </p:extLst>
          </p:nvPr>
        </p:nvGraphicFramePr>
        <p:xfrm>
          <a:off x="2433549" y="3783004"/>
          <a:ext cx="4276901" cy="828408"/>
        </p:xfrm>
        <a:graphic>
          <a:graphicData uri="http://schemas.openxmlformats.org/drawingml/2006/table">
            <a:tbl>
              <a:tblPr firstRow="1" firstCol="1" bandRow="1">
                <a:tableStyleId>{8628B589-4659-4227-9C68-565DD4A46BFE}</a:tableStyleId>
              </a:tblPr>
              <a:tblGrid>
                <a:gridCol w="1239883">
                  <a:extLst>
                    <a:ext uri="{9D8B030D-6E8A-4147-A177-3AD203B41FA5}">
                      <a16:colId xmlns:a16="http://schemas.microsoft.com/office/drawing/2014/main" val="783771682"/>
                    </a:ext>
                  </a:extLst>
                </a:gridCol>
                <a:gridCol w="1058777">
                  <a:extLst>
                    <a:ext uri="{9D8B030D-6E8A-4147-A177-3AD203B41FA5}">
                      <a16:colId xmlns:a16="http://schemas.microsoft.com/office/drawing/2014/main" val="1273753141"/>
                    </a:ext>
                  </a:extLst>
                </a:gridCol>
                <a:gridCol w="780151">
                  <a:extLst>
                    <a:ext uri="{9D8B030D-6E8A-4147-A177-3AD203B41FA5}">
                      <a16:colId xmlns:a16="http://schemas.microsoft.com/office/drawing/2014/main" val="3469793348"/>
                    </a:ext>
                  </a:extLst>
                </a:gridCol>
                <a:gridCol w="1198090">
                  <a:extLst>
                    <a:ext uri="{9D8B030D-6E8A-4147-A177-3AD203B41FA5}">
                      <a16:colId xmlns:a16="http://schemas.microsoft.com/office/drawing/2014/main" val="1225422319"/>
                    </a:ext>
                  </a:extLst>
                </a:gridCol>
              </a:tblGrid>
              <a:tr h="3707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number_of_pairs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home_try_ons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purchases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conversion_rate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9110824"/>
                  </a:ext>
                </a:extLst>
              </a:tr>
              <a:tr h="2288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3 pairs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379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201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53%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69693032"/>
                  </a:ext>
                </a:extLst>
              </a:tr>
              <a:tr h="2288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5 pairs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371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294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  <a:highlight>
                            <a:srgbClr val="00FF00"/>
                          </a:highlight>
                        </a:rPr>
                        <a:t>79%</a:t>
                      </a:r>
                      <a:endParaRPr lang="en-IN" sz="1200" kern="100" dirty="0">
                        <a:effectLst/>
                        <a:highlight>
                          <a:srgbClr val="00FF00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318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98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9CEF625D-A72A-DFE5-5CCE-E783E754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>
            <a:extLst>
              <a:ext uri="{FF2B5EF4-FFF2-40B4-BE49-F238E27FC236}">
                <a16:creationId xmlns:a16="http://schemas.microsoft.com/office/drawing/2014/main" id="{7B1BEA06-6519-213B-3FA5-354F90E3FC14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>
            <a:extLst>
              <a:ext uri="{FF2B5EF4-FFF2-40B4-BE49-F238E27FC236}">
                <a16:creationId xmlns:a16="http://schemas.microsoft.com/office/drawing/2014/main" id="{4B1FBF53-F5A3-E71A-E25A-35CDC077C107}"/>
              </a:ext>
            </a:extLst>
          </p:cNvPr>
          <p:cNvSpPr txBox="1"/>
          <p:nvPr/>
        </p:nvSpPr>
        <p:spPr>
          <a:xfrm>
            <a:off x="177974" y="1201326"/>
            <a:ext cx="6648495" cy="6984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The group given 5 pairs to try on at home resulted in a significantly higher conversion rate.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Using funnels, we were able to identify drop off points in the customer survey.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518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I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FUNNELS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Introduction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A3DFD121-A49D-2427-39E3-44F306E6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>
            <a:extLst>
              <a:ext uri="{FF2B5EF4-FFF2-40B4-BE49-F238E27FC236}">
                <a16:creationId xmlns:a16="http://schemas.microsoft.com/office/drawing/2014/main" id="{5ED3F4B0-FFDC-D2ED-7933-5707A502689E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Introduction and context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>
            <a:extLst>
              <a:ext uri="{FF2B5EF4-FFF2-40B4-BE49-F238E27FC236}">
                <a16:creationId xmlns:a16="http://schemas.microsoft.com/office/drawing/2014/main" id="{EB1FC39C-EC6E-E47E-2D35-AC5CC9371F25}"/>
              </a:ext>
            </a:extLst>
          </p:cNvPr>
          <p:cNvSpPr txBox="1"/>
          <p:nvPr/>
        </p:nvSpPr>
        <p:spPr>
          <a:xfrm>
            <a:off x="177975" y="1201324"/>
            <a:ext cx="8520600" cy="178608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Warby Parker</a:t>
            </a:r>
            <a:r>
              <a:rPr lang="en-US" dirty="0"/>
              <a:t> is a transformative lifestyle brand with a lofty objective: to offer designer eyewear at a revolutionary price while leading the way for socially conscious businesses.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The data is fictional but closely resembles real world data.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In this project, we build multiple funnels- the quiz funnel, purchase funnel and home-try on funnels.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Relevant tables for each funnel are given below.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>
              <a:sym typeface="Roboto"/>
            </a:endParaRPr>
          </a:p>
        </p:txBody>
      </p:sp>
      <p:graphicFrame>
        <p:nvGraphicFramePr>
          <p:cNvPr id="317" name="Shape 317">
            <a:extLst>
              <a:ext uri="{FF2B5EF4-FFF2-40B4-BE49-F238E27FC236}">
                <a16:creationId xmlns:a16="http://schemas.microsoft.com/office/drawing/2014/main" id="{8700B5C7-4787-7089-F4BE-79BF2DFFA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984925"/>
              </p:ext>
            </p:extLst>
          </p:nvPr>
        </p:nvGraphicFramePr>
        <p:xfrm>
          <a:off x="2364995" y="3198776"/>
          <a:ext cx="4414009" cy="178608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1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01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</a:rPr>
                        <a:t>Quiz Funnel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</a:rPr>
                        <a:t>Home Try On Funnel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1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Survey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Quiz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1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err="1"/>
                        <a:t>Home_try_on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31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purchase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76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A32F0C4E-19DD-EE10-E19F-74A872B1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>
            <a:extLst>
              <a:ext uri="{FF2B5EF4-FFF2-40B4-BE49-F238E27FC236}">
                <a16:creationId xmlns:a16="http://schemas.microsoft.com/office/drawing/2014/main" id="{C7246432-D6A3-81CB-B2E0-117F5ECE22CA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1.2. Database Schema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>
            <a:extLst>
              <a:ext uri="{FF2B5EF4-FFF2-40B4-BE49-F238E27FC236}">
                <a16:creationId xmlns:a16="http://schemas.microsoft.com/office/drawing/2014/main" id="{D8A9F062-764C-DDA3-D13F-1F9DFCBD992D}"/>
              </a:ext>
            </a:extLst>
          </p:cNvPr>
          <p:cNvSpPr txBox="1"/>
          <p:nvPr/>
        </p:nvSpPr>
        <p:spPr>
          <a:xfrm>
            <a:off x="177975" y="1201325"/>
            <a:ext cx="8520600" cy="167588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>
                <a:sym typeface="Roboto"/>
              </a:rPr>
              <a:t>survey- question, user_id, response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/>
              <a:t>quiz-user_id, style,fit,shape,color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/>
              <a:t>home_try_on-user_id, number_of_pairs, address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/>
              <a:t>purchase-user_id,product_id, style, model_name, color, price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8507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C0F8D66B-2940-8481-114C-616DADA0E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>
            <a:extLst>
              <a:ext uri="{FF2B5EF4-FFF2-40B4-BE49-F238E27FC236}">
                <a16:creationId xmlns:a16="http://schemas.microsoft.com/office/drawing/2014/main" id="{333FA498-05DF-EDA4-F80B-BEA609E61E3A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1.3. Funnel context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>
            <a:extLst>
              <a:ext uri="{FF2B5EF4-FFF2-40B4-BE49-F238E27FC236}">
                <a16:creationId xmlns:a16="http://schemas.microsoft.com/office/drawing/2014/main" id="{8E4DA9FE-0A60-B7DD-F6D2-298D326434EB}"/>
              </a:ext>
            </a:extLst>
          </p:cNvPr>
          <p:cNvSpPr txBox="1"/>
          <p:nvPr/>
        </p:nvSpPr>
        <p:spPr>
          <a:xfrm>
            <a:off x="177975" y="1201324"/>
            <a:ext cx="8520600" cy="201484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800"/>
              </a:spcAft>
            </a:pPr>
            <a:r>
              <a:rPr lang="en-IN" dirty="0"/>
              <a:t>Warby Parker’s purchase funnel is:</a:t>
            </a:r>
          </a:p>
          <a:p>
            <a:pPr>
              <a:spcAft>
                <a:spcPts val="800"/>
              </a:spcAft>
            </a:pPr>
            <a:r>
              <a:rPr lang="en-IN" dirty="0"/>
              <a:t>Take the Style Quiz → Home Try-On → Purchase the Perfect Pair of Glasses</a:t>
            </a:r>
          </a:p>
          <a:p>
            <a:pPr>
              <a:spcAft>
                <a:spcPts val="800"/>
              </a:spcAft>
            </a:pPr>
            <a:r>
              <a:rPr lang="en-IN" dirty="0"/>
              <a:t>During the Home Try-On stage, we will be conducting an A/B Test: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dirty="0"/>
              <a:t>50% of the users will get 3 pairs to try on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dirty="0"/>
              <a:t>50% of the users will get 5 pairs to try 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dirty="0"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6773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>
          <a:extLst>
            <a:ext uri="{FF2B5EF4-FFF2-40B4-BE49-F238E27FC236}">
              <a16:creationId xmlns:a16="http://schemas.microsoft.com/office/drawing/2014/main" id="{1D984C60-AF12-DA10-857F-2C93DB1DD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>
            <a:extLst>
              <a:ext uri="{FF2B5EF4-FFF2-40B4-BE49-F238E27FC236}">
                <a16:creationId xmlns:a16="http://schemas.microsoft.com/office/drawing/2014/main" id="{4890E738-848E-FBA4-5593-076643993741}"/>
              </a:ext>
            </a:extLst>
          </p:cNvPr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Funnels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59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D6B9DF69-29B6-CFB7-5D25-19F8823D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>
            <a:extLst>
              <a:ext uri="{FF2B5EF4-FFF2-40B4-BE49-F238E27FC236}">
                <a16:creationId xmlns:a16="http://schemas.microsoft.com/office/drawing/2014/main" id="{F36BD239-11E1-EC97-C770-2139D1450F84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Creating the quiz funnel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>
            <a:extLst>
              <a:ext uri="{FF2B5EF4-FFF2-40B4-BE49-F238E27FC236}">
                <a16:creationId xmlns:a16="http://schemas.microsoft.com/office/drawing/2014/main" id="{32A8546E-3CF9-2749-8840-2152F1274DF5}"/>
              </a:ext>
            </a:extLst>
          </p:cNvPr>
          <p:cNvSpPr txBox="1"/>
          <p:nvPr/>
        </p:nvSpPr>
        <p:spPr>
          <a:xfrm>
            <a:off x="177975" y="1201324"/>
            <a:ext cx="4920900" cy="83760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The given SQL query shows us how many users answered each question in the quiz.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Users mainly drop off at question 3 and question 5.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DD6CD7-48DE-31EF-9060-280A3A06B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16004"/>
              </p:ext>
            </p:extLst>
          </p:nvPr>
        </p:nvGraphicFramePr>
        <p:xfrm>
          <a:off x="177975" y="3328959"/>
          <a:ext cx="8521700" cy="1412558"/>
        </p:xfrm>
        <a:graphic>
          <a:graphicData uri="http://schemas.openxmlformats.org/drawingml/2006/table">
            <a:tbl>
              <a:tblPr firstRow="1" firstCol="1" bandRow="1">
                <a:tableStyleId>{8628B589-4659-4227-9C68-565DD4A46BFE}</a:tableStyleId>
              </a:tblPr>
              <a:tblGrid>
                <a:gridCol w="2130425">
                  <a:extLst>
                    <a:ext uri="{9D8B030D-6E8A-4147-A177-3AD203B41FA5}">
                      <a16:colId xmlns:a16="http://schemas.microsoft.com/office/drawing/2014/main" val="4039179617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2697081731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2177751294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45872275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question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COUNT (DISTINCT user_id)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COUNT(response)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PERCENTAGE_RESPONSES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7751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1. What are you looking for?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500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500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100%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8398726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2. What's your fit?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475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475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95%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6869357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3. Which shapes do you like?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380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380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  <a:highlight>
                            <a:srgbClr val="FFFF00"/>
                          </a:highlight>
                        </a:rPr>
                        <a:t>80%</a:t>
                      </a:r>
                      <a:endParaRPr lang="en-IN" sz="1200" kern="100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784995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4. Which colors do you like?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361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361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95%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928825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5. When was your last eye exam?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270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</a:rPr>
                        <a:t>270</a:t>
                      </a:r>
                      <a:endParaRPr lang="en-IN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kern="0" dirty="0">
                          <a:effectLst/>
                          <a:highlight>
                            <a:srgbClr val="FFFF00"/>
                          </a:highlight>
                        </a:rPr>
                        <a:t>75%</a:t>
                      </a:r>
                      <a:endParaRPr lang="en-IN" sz="1200" kern="100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722075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1F1776E-6ADD-DA5E-6C5D-B27B20BBE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36" y="2271670"/>
            <a:ext cx="5677692" cy="600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79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2.2. Combining tables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7271232" cy="3594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To create a conversion funnel, we need to combine multiple tables- quiz, home_try_on and purchase.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47223-1C73-1E59-A84F-4B3B0576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1624845"/>
            <a:ext cx="8395138" cy="108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9174E-50B1-2190-B131-72C601B36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189" y="2772148"/>
            <a:ext cx="4851621" cy="23400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525</Words>
  <Application>Microsoft Office PowerPoint</Application>
  <PresentationFormat>On-screen Show (16:9)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Roboto Thin</vt:lpstr>
      <vt:lpstr>Roboto</vt:lpstr>
      <vt:lpstr>Symbol</vt:lpstr>
      <vt:lpstr>Roboto Black</vt:lpstr>
      <vt:lpstr>Arial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Parshva Jhaveri</cp:lastModifiedBy>
  <cp:revision>10</cp:revision>
  <dcterms:modified xsi:type="dcterms:W3CDTF">2025-01-30T21:00:53Z</dcterms:modified>
</cp:coreProperties>
</file>